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</p:sldIdLst>
  <p:sldSz cy="5143500" cx="9144000"/>
  <p:notesSz cx="6858000" cy="9144000"/>
  <p:embeddedFontLst>
    <p:embeddedFont>
      <p:font typeface="Raleway"/>
      <p:regular r:id="rId27"/>
      <p:bold r:id="rId28"/>
      <p:italic r:id="rId29"/>
      <p:boldItalic r:id="rId30"/>
    </p:embeddedFont>
    <p:embeddedFont>
      <p:font typeface="Roboto"/>
      <p:regular r:id="rId31"/>
      <p:bold r:id="rId32"/>
      <p:italic r:id="rId33"/>
      <p:boldItalic r:id="rId34"/>
    </p:embeddedFont>
    <p:embeddedFont>
      <p:font typeface="Raleway Thin"/>
      <p:regular r:id="rId35"/>
      <p:bold r:id="rId36"/>
      <p:italic r:id="rId37"/>
      <p:boldItalic r:id="rId38"/>
    </p:embeddedFont>
    <p:embeddedFont>
      <p:font typeface="Roboto Light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Light-bold.fntdata"/><Relationship Id="rId20" Type="http://schemas.openxmlformats.org/officeDocument/2006/relationships/slide" Target="slides/slide16.xml"/><Relationship Id="rId42" Type="http://schemas.openxmlformats.org/officeDocument/2006/relationships/font" Target="fonts/RobotoLight-boldItalic.fntdata"/><Relationship Id="rId41" Type="http://schemas.openxmlformats.org/officeDocument/2006/relationships/font" Target="fonts/RobotoLight-italic.fntdata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font" Target="fonts/Raleway-bold.fntdata"/><Relationship Id="rId27" Type="http://schemas.openxmlformats.org/officeDocument/2006/relationships/font" Target="fonts/Raleway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Raleway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Roboto-regular.fntdata"/><Relationship Id="rId30" Type="http://schemas.openxmlformats.org/officeDocument/2006/relationships/font" Target="fonts/Raleway-boldItalic.fntdata"/><Relationship Id="rId11" Type="http://schemas.openxmlformats.org/officeDocument/2006/relationships/slide" Target="slides/slide7.xml"/><Relationship Id="rId33" Type="http://schemas.openxmlformats.org/officeDocument/2006/relationships/font" Target="fonts/Roboto-italic.fntdata"/><Relationship Id="rId10" Type="http://schemas.openxmlformats.org/officeDocument/2006/relationships/slide" Target="slides/slide6.xml"/><Relationship Id="rId32" Type="http://schemas.openxmlformats.org/officeDocument/2006/relationships/font" Target="fonts/Roboto-bold.fntdata"/><Relationship Id="rId13" Type="http://schemas.openxmlformats.org/officeDocument/2006/relationships/slide" Target="slides/slide9.xml"/><Relationship Id="rId35" Type="http://schemas.openxmlformats.org/officeDocument/2006/relationships/font" Target="fonts/RalewayThin-regular.fntdata"/><Relationship Id="rId12" Type="http://schemas.openxmlformats.org/officeDocument/2006/relationships/slide" Target="slides/slide8.xml"/><Relationship Id="rId34" Type="http://schemas.openxmlformats.org/officeDocument/2006/relationships/font" Target="fonts/Roboto-boldItalic.fntdata"/><Relationship Id="rId15" Type="http://schemas.openxmlformats.org/officeDocument/2006/relationships/slide" Target="slides/slide11.xml"/><Relationship Id="rId37" Type="http://schemas.openxmlformats.org/officeDocument/2006/relationships/font" Target="fonts/RalewayThin-italic.fntdata"/><Relationship Id="rId14" Type="http://schemas.openxmlformats.org/officeDocument/2006/relationships/slide" Target="slides/slide10.xml"/><Relationship Id="rId36" Type="http://schemas.openxmlformats.org/officeDocument/2006/relationships/font" Target="fonts/RalewayThin-bold.fntdata"/><Relationship Id="rId17" Type="http://schemas.openxmlformats.org/officeDocument/2006/relationships/slide" Target="slides/slide13.xml"/><Relationship Id="rId39" Type="http://schemas.openxmlformats.org/officeDocument/2006/relationships/font" Target="fonts/RobotoLight-regular.fntdata"/><Relationship Id="rId16" Type="http://schemas.openxmlformats.org/officeDocument/2006/relationships/slide" Target="slides/slide12.xml"/><Relationship Id="rId38" Type="http://schemas.openxmlformats.org/officeDocument/2006/relationships/font" Target="fonts/RalewayThin-boldItalic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jpg>
</file>

<file path=ppt/media/image28.jpg>
</file>

<file path=ppt/media/image29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7f1f7ec7d1_1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7f1f7ec7d1_1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cf3c540a4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cf3c540a4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d8253763db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d8253763db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d8253763db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d8253763db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d8253763db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d8253763db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d8253763db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d8253763db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d8253763db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d8253763db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d8253763db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d8253763db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c71c8e0ef8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c71c8e0ef8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d8253763db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d8253763db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d8253763db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d8253763db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d8253763db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d8253763db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d8253763db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d8253763db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d8253763db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d8253763db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442abad2_8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442abad2_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7f1f7ec7d1_1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7f1f7ec7d1_1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c71c8e0ef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c71c8e0ef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c0bbba5302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c0bbba5302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d8253763db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d8253763db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d8253763db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d8253763db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d8253763db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d8253763db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d8253763db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d8253763db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Relationship Id="rId3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6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8.jp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5" y="25"/>
            <a:ext cx="9144000" cy="5143500"/>
          </a:xfrm>
          <a:prstGeom prst="rtTriangle">
            <a:avLst/>
          </a:prstGeom>
          <a:solidFill>
            <a:srgbClr val="FFFFFF">
              <a:alpha val="3462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BrancoSemFundo.png" id="11" name="Google Shape;11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9612" y="1454824"/>
            <a:ext cx="1431500" cy="226202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 ICMC BRANCO.png" id="12" name="Google Shape;12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49585" y="160100"/>
            <a:ext cx="2371575" cy="10673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" name="Google Shape;13;p2"/>
          <p:cNvCxnSpPr>
            <a:stCxn id="10" idx="0"/>
            <a:endCxn id="10" idx="4"/>
          </p:cNvCxnSpPr>
          <p:nvPr/>
        </p:nvCxnSpPr>
        <p:spPr>
          <a:xfrm>
            <a:off x="75" y="25"/>
            <a:ext cx="9144000" cy="5143500"/>
          </a:xfrm>
          <a:prstGeom prst="straightConnector1">
            <a:avLst/>
          </a:prstGeom>
          <a:noFill/>
          <a:ln cap="flat" cmpd="sng" w="9525">
            <a:solidFill>
              <a:srgbClr val="42DCA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" name="Google Shape;14;p2"/>
          <p:cNvCxnSpPr>
            <a:stCxn id="10" idx="0"/>
          </p:cNvCxnSpPr>
          <p:nvPr/>
        </p:nvCxnSpPr>
        <p:spPr>
          <a:xfrm>
            <a:off x="75" y="25"/>
            <a:ext cx="8920500" cy="5154600"/>
          </a:xfrm>
          <a:prstGeom prst="straightConnector1">
            <a:avLst/>
          </a:prstGeom>
          <a:noFill/>
          <a:ln cap="flat" cmpd="sng" w="9525">
            <a:solidFill>
              <a:srgbClr val="DF2C6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" name="Google Shape;15;p2"/>
          <p:cNvSpPr txBox="1"/>
          <p:nvPr>
            <p:ph type="title"/>
          </p:nvPr>
        </p:nvSpPr>
        <p:spPr>
          <a:xfrm>
            <a:off x="75" y="3343375"/>
            <a:ext cx="6165600" cy="944400"/>
          </a:xfrm>
          <a:prstGeom prst="rect">
            <a:avLst/>
          </a:prstGeom>
          <a:effectLst>
            <a:outerShdw blurRad="142875" rotWithShape="0" algn="bl" dir="5400000" dist="19050">
              <a:srgbClr val="000000">
                <a:alpha val="85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0" y="4287775"/>
            <a:ext cx="7465200" cy="585300"/>
          </a:xfrm>
          <a:prstGeom prst="rect">
            <a:avLst/>
          </a:prstGeom>
          <a:effectLst>
            <a:outerShdw blurRad="142875" rotWithShape="0" algn="bl" dir="5400000" dist="19050">
              <a:srgbClr val="000000">
                <a:alpha val="85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2DCA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padrão 2">
  <p:cSld name="TITLE_ONLY_5">
    <p:bg>
      <p:bgPr>
        <a:solidFill>
          <a:srgbClr val="666666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descr="ColoridoSóLogo.png" id="68" name="Google Shape;68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38625" y="182076"/>
            <a:ext cx="464801" cy="613152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1"/>
          <p:cNvSpPr txBox="1"/>
          <p:nvPr>
            <p:ph type="title"/>
          </p:nvPr>
        </p:nvSpPr>
        <p:spPr>
          <a:xfrm>
            <a:off x="168025" y="182050"/>
            <a:ext cx="8205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42DCA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>
            <a:off x="168025" y="1309400"/>
            <a:ext cx="8470500" cy="364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Char char="●"/>
              <a:defRPr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○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■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●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○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■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●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○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800"/>
              <a:buFont typeface="Calibri"/>
              <a:buChar char="■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71" name="Google Shape;71;p11"/>
          <p:cNvCxnSpPr/>
          <p:nvPr/>
        </p:nvCxnSpPr>
        <p:spPr>
          <a:xfrm>
            <a:off x="888725" y="877625"/>
            <a:ext cx="8214600" cy="0"/>
          </a:xfrm>
          <a:prstGeom prst="straightConnector1">
            <a:avLst/>
          </a:prstGeom>
          <a:noFill/>
          <a:ln cap="flat" cmpd="sng" w="9525">
            <a:solidFill>
              <a:srgbClr val="42DCA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" name="Google Shape;72;p11"/>
          <p:cNvCxnSpPr/>
          <p:nvPr/>
        </p:nvCxnSpPr>
        <p:spPr>
          <a:xfrm flipH="1" rot="10800000">
            <a:off x="4965750" y="953875"/>
            <a:ext cx="4137600" cy="1500"/>
          </a:xfrm>
          <a:prstGeom prst="straightConnector1">
            <a:avLst/>
          </a:prstGeom>
          <a:noFill/>
          <a:ln cap="flat" cmpd="sng" w="9525">
            <a:solidFill>
              <a:srgbClr val="DF2C6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padrão 3">
  <p:cSld name="TITLE_ONLY_6">
    <p:bg>
      <p:bgPr>
        <a:solidFill>
          <a:srgbClr val="666666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descr="ColoridoSóLogo.png" id="75" name="Google Shape;75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38625" y="182076"/>
            <a:ext cx="464801" cy="613152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2"/>
          <p:cNvSpPr txBox="1"/>
          <p:nvPr>
            <p:ph type="title"/>
          </p:nvPr>
        </p:nvSpPr>
        <p:spPr>
          <a:xfrm>
            <a:off x="168025" y="182050"/>
            <a:ext cx="8205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42DCA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9pPr>
          </a:lstStyle>
          <a:p/>
        </p:txBody>
      </p:sp>
      <p:sp>
        <p:nvSpPr>
          <p:cNvPr id="77" name="Google Shape;77;p12"/>
          <p:cNvSpPr txBox="1"/>
          <p:nvPr>
            <p:ph idx="1" type="body"/>
          </p:nvPr>
        </p:nvSpPr>
        <p:spPr>
          <a:xfrm>
            <a:off x="168025" y="1309400"/>
            <a:ext cx="8470500" cy="364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Char char="●"/>
              <a:defRPr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○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■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●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○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■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●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○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800"/>
              <a:buFont typeface="Calibri"/>
              <a:buChar char="■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78" name="Google Shape;78;p12"/>
          <p:cNvCxnSpPr/>
          <p:nvPr/>
        </p:nvCxnSpPr>
        <p:spPr>
          <a:xfrm>
            <a:off x="888725" y="877625"/>
            <a:ext cx="8214600" cy="0"/>
          </a:xfrm>
          <a:prstGeom prst="straightConnector1">
            <a:avLst/>
          </a:prstGeom>
          <a:noFill/>
          <a:ln cap="flat" cmpd="sng" w="9525">
            <a:solidFill>
              <a:srgbClr val="42DCA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" name="Google Shape;79;p12"/>
          <p:cNvCxnSpPr/>
          <p:nvPr/>
        </p:nvCxnSpPr>
        <p:spPr>
          <a:xfrm flipH="1" rot="10800000">
            <a:off x="4965750" y="953875"/>
            <a:ext cx="4137600" cy="1500"/>
          </a:xfrm>
          <a:prstGeom prst="straightConnector1">
            <a:avLst/>
          </a:prstGeom>
          <a:noFill/>
          <a:ln cap="flat" cmpd="sng" w="9525">
            <a:solidFill>
              <a:srgbClr val="DF2C6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Índice">
  <p:cSld name="TITLE_ONLY_1">
    <p:bg>
      <p:bgPr>
        <a:solidFill>
          <a:schemeClr val="dk2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descr="ColoridoSóLogo.png" id="19" name="Google Shape;19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68025" y="182076"/>
            <a:ext cx="464801" cy="61315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" name="Google Shape;20;p3"/>
          <p:cNvCxnSpPr/>
          <p:nvPr/>
        </p:nvCxnSpPr>
        <p:spPr>
          <a:xfrm flipH="1" rot="10800000">
            <a:off x="-25675" y="872225"/>
            <a:ext cx="5747100" cy="5400"/>
          </a:xfrm>
          <a:prstGeom prst="straightConnector1">
            <a:avLst/>
          </a:prstGeom>
          <a:noFill/>
          <a:ln cap="flat" cmpd="sng" w="9525">
            <a:solidFill>
              <a:srgbClr val="42DCA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" name="Google Shape;21;p3"/>
          <p:cNvSpPr txBox="1"/>
          <p:nvPr>
            <p:ph type="title"/>
          </p:nvPr>
        </p:nvSpPr>
        <p:spPr>
          <a:xfrm>
            <a:off x="815550" y="182050"/>
            <a:ext cx="46809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42DCA3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9pPr>
          </a:lstStyle>
          <a:p/>
        </p:txBody>
      </p:sp>
      <p:pic>
        <p:nvPicPr>
          <p:cNvPr id="22" name="Google Shape;22;p3"/>
          <p:cNvPicPr preferRelativeResize="0"/>
          <p:nvPr/>
        </p:nvPicPr>
        <p:blipFill rotWithShape="1">
          <a:blip r:embed="rId3">
            <a:alphaModFix/>
          </a:blip>
          <a:srcRect b="0" l="5555" r="5555" t="0"/>
          <a:stretch/>
        </p:blipFill>
        <p:spPr>
          <a:xfrm>
            <a:off x="5714981" y="0"/>
            <a:ext cx="3429027" cy="514349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 txBox="1"/>
          <p:nvPr>
            <p:ph idx="1" type="body"/>
          </p:nvPr>
        </p:nvSpPr>
        <p:spPr>
          <a:xfrm>
            <a:off x="815550" y="1217900"/>
            <a:ext cx="4680900" cy="36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 Light"/>
              <a:buAutoNum type="arabicPeriod"/>
              <a:defRPr sz="24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556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aleway Thin"/>
              <a:buAutoNum type="arabicPeriod"/>
              <a:defRPr sz="20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indent="-3429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aleway Thin"/>
              <a:buAutoNum type="arabicPeriod"/>
              <a:defRPr sz="18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indent="-3429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aleway Thin"/>
              <a:buAutoNum type="arabicPeriod"/>
              <a:defRPr sz="18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indent="-3429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aleway Thin"/>
              <a:buAutoNum type="arabicPeriod"/>
              <a:defRPr sz="18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indent="-3429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aleway Thin"/>
              <a:buAutoNum type="arabicPeriod"/>
              <a:defRPr sz="18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indent="-3429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aleway Thin"/>
              <a:buAutoNum type="arabicPeriod"/>
              <a:defRPr sz="18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indent="-3429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aleway Thin"/>
              <a:buAutoNum type="arabicPeriod"/>
              <a:defRPr sz="18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indent="-3429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800"/>
              <a:buFont typeface="Raleway Thin"/>
              <a:buAutoNum type="arabicPeriod"/>
              <a:defRPr sz="18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ção 1">
  <p:cSld name="CUSTOM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6" name="Google Shape;26;p4"/>
          <p:cNvSpPr/>
          <p:nvPr/>
        </p:nvSpPr>
        <p:spPr>
          <a:xfrm>
            <a:off x="0" y="3209100"/>
            <a:ext cx="7262100" cy="1243200"/>
          </a:xfrm>
          <a:prstGeom prst="rect">
            <a:avLst/>
          </a:prstGeom>
          <a:solidFill>
            <a:srgbClr val="FFFFFF">
              <a:alpha val="3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/>
          <p:nvPr/>
        </p:nvSpPr>
        <p:spPr>
          <a:xfrm>
            <a:off x="-25200" y="3209100"/>
            <a:ext cx="130200" cy="1243200"/>
          </a:xfrm>
          <a:prstGeom prst="rect">
            <a:avLst/>
          </a:prstGeom>
          <a:solidFill>
            <a:srgbClr val="42DCA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4"/>
          <p:cNvSpPr txBox="1"/>
          <p:nvPr>
            <p:ph type="title"/>
          </p:nvPr>
        </p:nvSpPr>
        <p:spPr>
          <a:xfrm>
            <a:off x="51000" y="3346500"/>
            <a:ext cx="7160100" cy="968400"/>
          </a:xfrm>
          <a:prstGeom prst="rect">
            <a:avLst/>
          </a:prstGeom>
          <a:effectLst>
            <a:outerShdw blurRad="142875" rotWithShape="0" algn="bl" dir="3600000" dist="28575">
              <a:schemeClr val="dk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ção 2">
  <p:cSld name="CUSTOM_2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31" name="Google Shape;31;p5"/>
          <p:cNvSpPr/>
          <p:nvPr/>
        </p:nvSpPr>
        <p:spPr>
          <a:xfrm>
            <a:off x="1905000" y="2599500"/>
            <a:ext cx="7262100" cy="1243200"/>
          </a:xfrm>
          <a:prstGeom prst="rect">
            <a:avLst/>
          </a:prstGeom>
          <a:solidFill>
            <a:srgbClr val="FFFFFF">
              <a:alpha val="3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5"/>
          <p:cNvSpPr/>
          <p:nvPr/>
        </p:nvSpPr>
        <p:spPr>
          <a:xfrm>
            <a:off x="9042600" y="2599500"/>
            <a:ext cx="130200" cy="1243200"/>
          </a:xfrm>
          <a:prstGeom prst="rect">
            <a:avLst/>
          </a:prstGeom>
          <a:solidFill>
            <a:srgbClr val="42DCA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5"/>
          <p:cNvSpPr txBox="1"/>
          <p:nvPr>
            <p:ph type="title"/>
          </p:nvPr>
        </p:nvSpPr>
        <p:spPr>
          <a:xfrm>
            <a:off x="1879800" y="2736900"/>
            <a:ext cx="7160100" cy="968400"/>
          </a:xfrm>
          <a:prstGeom prst="rect">
            <a:avLst/>
          </a:prstGeom>
          <a:effectLst>
            <a:outerShdw blurRad="142875" rotWithShape="0" algn="bl" dir="3600000" dist="28575">
              <a:schemeClr val="dk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údo" type="titleOnly">
  <p:cSld name="TITLE_ONLY">
    <p:bg>
      <p:bgPr>
        <a:solidFill>
          <a:srgbClr val="666666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descr="ColoridoSóLogo.png" id="36" name="Google Shape;36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38625" y="182076"/>
            <a:ext cx="464801" cy="613152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6"/>
          <p:cNvSpPr txBox="1"/>
          <p:nvPr>
            <p:ph type="title"/>
          </p:nvPr>
        </p:nvSpPr>
        <p:spPr>
          <a:xfrm>
            <a:off x="168025" y="182050"/>
            <a:ext cx="8205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42DCA3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9pPr>
          </a:lstStyle>
          <a:p/>
        </p:txBody>
      </p:sp>
      <p:cxnSp>
        <p:nvCxnSpPr>
          <p:cNvPr id="38" name="Google Shape;38;p6"/>
          <p:cNvCxnSpPr/>
          <p:nvPr/>
        </p:nvCxnSpPr>
        <p:spPr>
          <a:xfrm>
            <a:off x="888725" y="877625"/>
            <a:ext cx="8214600" cy="0"/>
          </a:xfrm>
          <a:prstGeom prst="straightConnector1">
            <a:avLst/>
          </a:prstGeom>
          <a:noFill/>
          <a:ln cap="flat" cmpd="sng" w="9525">
            <a:solidFill>
              <a:srgbClr val="42DCA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" name="Google Shape;39;p6"/>
          <p:cNvCxnSpPr/>
          <p:nvPr/>
        </p:nvCxnSpPr>
        <p:spPr>
          <a:xfrm flipH="1" rot="10800000">
            <a:off x="4965750" y="953875"/>
            <a:ext cx="4137600" cy="1500"/>
          </a:xfrm>
          <a:prstGeom prst="straightConnector1">
            <a:avLst/>
          </a:prstGeom>
          <a:noFill/>
          <a:ln cap="flat" cmpd="sng" w="9525">
            <a:solidFill>
              <a:srgbClr val="DF2C6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" name="Google Shape;40;p6"/>
          <p:cNvSpPr txBox="1"/>
          <p:nvPr>
            <p:ph idx="1" type="body"/>
          </p:nvPr>
        </p:nvSpPr>
        <p:spPr>
          <a:xfrm>
            <a:off x="168025" y="1090475"/>
            <a:ext cx="8470500" cy="37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 Light"/>
              <a:buChar char="●"/>
              <a:defRPr sz="24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aleway Thin"/>
              <a:buChar char="○"/>
              <a:defRPr sz="18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indent="-3302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aleway Thin"/>
              <a:buChar char="■"/>
              <a:defRPr sz="16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indent="-3302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aleway Thin"/>
              <a:buChar char="●"/>
              <a:defRPr sz="16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indent="-3302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aleway Thin"/>
              <a:buChar char="○"/>
              <a:defRPr sz="16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indent="-3302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aleway Thin"/>
              <a:buChar char="■"/>
              <a:defRPr sz="16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indent="-3302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aleway Thin"/>
              <a:buChar char="●"/>
              <a:defRPr sz="16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indent="-3302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aleway Thin"/>
              <a:buChar char="○"/>
              <a:defRPr sz="16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indent="-3302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Raleway Thin"/>
              <a:buChar char="■"/>
              <a:defRPr sz="16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údo com imagem">
  <p:cSld name="TITLE_ONLY_2">
    <p:bg>
      <p:bgPr>
        <a:solidFill>
          <a:srgbClr val="666666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descr="ColoridoSóLogo.png" id="43" name="Google Shape;43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38625" y="182076"/>
            <a:ext cx="464801" cy="613152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7"/>
          <p:cNvSpPr txBox="1"/>
          <p:nvPr>
            <p:ph type="title"/>
          </p:nvPr>
        </p:nvSpPr>
        <p:spPr>
          <a:xfrm>
            <a:off x="168025" y="182050"/>
            <a:ext cx="8205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42DCA3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9pPr>
          </a:lstStyle>
          <a:p/>
        </p:txBody>
      </p:sp>
      <p:cxnSp>
        <p:nvCxnSpPr>
          <p:cNvPr id="45" name="Google Shape;45;p7"/>
          <p:cNvCxnSpPr/>
          <p:nvPr/>
        </p:nvCxnSpPr>
        <p:spPr>
          <a:xfrm>
            <a:off x="888725" y="877625"/>
            <a:ext cx="8214600" cy="0"/>
          </a:xfrm>
          <a:prstGeom prst="straightConnector1">
            <a:avLst/>
          </a:prstGeom>
          <a:noFill/>
          <a:ln cap="flat" cmpd="sng" w="9525">
            <a:solidFill>
              <a:srgbClr val="42DCA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" name="Google Shape;46;p7"/>
          <p:cNvSpPr txBox="1"/>
          <p:nvPr>
            <p:ph idx="1" type="body"/>
          </p:nvPr>
        </p:nvSpPr>
        <p:spPr>
          <a:xfrm>
            <a:off x="168025" y="1090475"/>
            <a:ext cx="3971100" cy="37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 Light"/>
              <a:buChar char="●"/>
              <a:defRPr sz="24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aleway Thin"/>
              <a:buChar char="○"/>
              <a:defRPr sz="18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indent="-3302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aleway Thin"/>
              <a:buChar char="■"/>
              <a:defRPr sz="16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indent="-3302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aleway Thin"/>
              <a:buChar char="●"/>
              <a:defRPr sz="16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indent="-3302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aleway Thin"/>
              <a:buChar char="○"/>
              <a:defRPr sz="16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indent="-3302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aleway Thin"/>
              <a:buChar char="■"/>
              <a:defRPr sz="16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indent="-3302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aleway Thin"/>
              <a:buChar char="●"/>
              <a:defRPr sz="16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indent="-3302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aleway Thin"/>
              <a:buChar char="○"/>
              <a:defRPr sz="16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indent="-3302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Raleway Thin"/>
              <a:buChar char="■"/>
              <a:defRPr sz="16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/>
        </p:txBody>
      </p:sp>
      <p:cxnSp>
        <p:nvCxnSpPr>
          <p:cNvPr id="47" name="Google Shape;47;p7"/>
          <p:cNvCxnSpPr/>
          <p:nvPr/>
        </p:nvCxnSpPr>
        <p:spPr>
          <a:xfrm flipH="1" rot="10800000">
            <a:off x="4965750" y="953875"/>
            <a:ext cx="4137600" cy="1500"/>
          </a:xfrm>
          <a:prstGeom prst="straightConnector1">
            <a:avLst/>
          </a:prstGeom>
          <a:noFill/>
          <a:ln cap="flat" cmpd="sng" w="9525">
            <a:solidFill>
              <a:srgbClr val="DF2C6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48" name="Google Shape;48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9099" y="1309388"/>
            <a:ext cx="4964220" cy="33094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pacto">
  <p:cSld name="CUSTO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51" name="Google Shape;51;p8"/>
          <p:cNvSpPr txBox="1"/>
          <p:nvPr>
            <p:ph type="title"/>
          </p:nvPr>
        </p:nvSpPr>
        <p:spPr>
          <a:xfrm>
            <a:off x="906000" y="1399650"/>
            <a:ext cx="7332000" cy="2344200"/>
          </a:xfrm>
          <a:prstGeom prst="rect">
            <a:avLst/>
          </a:prstGeom>
          <a:effectLst>
            <a:outerShdw blurRad="142875" rotWithShape="0" algn="bl" dir="3600000" dist="28575">
              <a:schemeClr val="dk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padrão">
  <p:cSld name="TITLE_ONLY_3">
    <p:bg>
      <p:bgPr>
        <a:solidFill>
          <a:srgbClr val="666666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descr="ColoridoSóLogo.png" id="54" name="Google Shape;54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38625" y="182076"/>
            <a:ext cx="464801" cy="613152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9"/>
          <p:cNvSpPr txBox="1"/>
          <p:nvPr>
            <p:ph type="title"/>
          </p:nvPr>
        </p:nvSpPr>
        <p:spPr>
          <a:xfrm>
            <a:off x="168025" y="182050"/>
            <a:ext cx="8205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42DCA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168025" y="1309400"/>
            <a:ext cx="8470500" cy="364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Char char="●"/>
              <a:defRPr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○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■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●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○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■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●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○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800"/>
              <a:buFont typeface="Calibri"/>
              <a:buChar char="■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57" name="Google Shape;57;p9"/>
          <p:cNvCxnSpPr/>
          <p:nvPr/>
        </p:nvCxnSpPr>
        <p:spPr>
          <a:xfrm>
            <a:off x="888725" y="877625"/>
            <a:ext cx="8214600" cy="0"/>
          </a:xfrm>
          <a:prstGeom prst="straightConnector1">
            <a:avLst/>
          </a:prstGeom>
          <a:noFill/>
          <a:ln cap="flat" cmpd="sng" w="9525">
            <a:solidFill>
              <a:srgbClr val="42DCA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" name="Google Shape;58;p9"/>
          <p:cNvCxnSpPr/>
          <p:nvPr/>
        </p:nvCxnSpPr>
        <p:spPr>
          <a:xfrm flipH="1" rot="10800000">
            <a:off x="4965750" y="953875"/>
            <a:ext cx="4137600" cy="1500"/>
          </a:xfrm>
          <a:prstGeom prst="straightConnector1">
            <a:avLst/>
          </a:prstGeom>
          <a:noFill/>
          <a:ln cap="flat" cmpd="sng" w="9525">
            <a:solidFill>
              <a:srgbClr val="DF2C6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padrão 1">
  <p:cSld name="TITLE_ONLY_4">
    <p:bg>
      <p:bgPr>
        <a:solidFill>
          <a:srgbClr val="666666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descr="ColoridoSóLogo.png" id="61" name="Google Shape;61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38625" y="182076"/>
            <a:ext cx="464801" cy="613152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0"/>
          <p:cNvSpPr txBox="1"/>
          <p:nvPr>
            <p:ph type="title"/>
          </p:nvPr>
        </p:nvSpPr>
        <p:spPr>
          <a:xfrm>
            <a:off x="168025" y="182050"/>
            <a:ext cx="8205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42DCA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9pPr>
          </a:lstStyle>
          <a:p/>
        </p:txBody>
      </p:sp>
      <p:sp>
        <p:nvSpPr>
          <p:cNvPr id="63" name="Google Shape;63;p10"/>
          <p:cNvSpPr txBox="1"/>
          <p:nvPr>
            <p:ph idx="1" type="body"/>
          </p:nvPr>
        </p:nvSpPr>
        <p:spPr>
          <a:xfrm>
            <a:off x="168025" y="1309400"/>
            <a:ext cx="8470500" cy="364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Char char="●"/>
              <a:defRPr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○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■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●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○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■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●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○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800"/>
              <a:buFont typeface="Calibri"/>
              <a:buChar char="■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64" name="Google Shape;64;p10"/>
          <p:cNvCxnSpPr/>
          <p:nvPr/>
        </p:nvCxnSpPr>
        <p:spPr>
          <a:xfrm>
            <a:off x="888725" y="877625"/>
            <a:ext cx="8214600" cy="0"/>
          </a:xfrm>
          <a:prstGeom prst="straightConnector1">
            <a:avLst/>
          </a:prstGeom>
          <a:noFill/>
          <a:ln cap="flat" cmpd="sng" w="9525">
            <a:solidFill>
              <a:srgbClr val="42DCA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" name="Google Shape;65;p10"/>
          <p:cNvCxnSpPr/>
          <p:nvPr/>
        </p:nvCxnSpPr>
        <p:spPr>
          <a:xfrm flipH="1" rot="10800000">
            <a:off x="4965750" y="953875"/>
            <a:ext cx="4137600" cy="1500"/>
          </a:xfrm>
          <a:prstGeom prst="straightConnector1">
            <a:avLst/>
          </a:prstGeom>
          <a:noFill/>
          <a:ln cap="flat" cmpd="sng" w="9525">
            <a:solidFill>
              <a:srgbClr val="DF2C6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666666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21.png"/><Relationship Id="rId6" Type="http://schemas.openxmlformats.org/officeDocument/2006/relationships/image" Target="../media/image14.png"/><Relationship Id="rId7" Type="http://schemas.openxmlformats.org/officeDocument/2006/relationships/image" Target="../media/image2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9" Type="http://schemas.openxmlformats.org/officeDocument/2006/relationships/image" Target="../media/image24.png"/><Relationship Id="rId5" Type="http://schemas.openxmlformats.org/officeDocument/2006/relationships/image" Target="../media/image21.png"/><Relationship Id="rId6" Type="http://schemas.openxmlformats.org/officeDocument/2006/relationships/image" Target="../media/image14.png"/><Relationship Id="rId7" Type="http://schemas.openxmlformats.org/officeDocument/2006/relationships/image" Target="../media/image23.png"/><Relationship Id="rId8" Type="http://schemas.openxmlformats.org/officeDocument/2006/relationships/image" Target="../media/image2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/>
        </p:nvSpPr>
        <p:spPr>
          <a:xfrm>
            <a:off x="0" y="4287775"/>
            <a:ext cx="7465200" cy="5853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19050">
              <a:srgbClr val="000000">
                <a:alpha val="85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 sz="2000">
                <a:solidFill>
                  <a:srgbClr val="42DCA3"/>
                </a:solidFill>
                <a:latin typeface="Roboto"/>
                <a:ea typeface="Roboto"/>
                <a:cs typeface="Roboto"/>
                <a:sym typeface="Roboto"/>
              </a:rPr>
              <a:t>Baseado em Ana Costa, Lucas Romero e Marcelo de Moraes</a:t>
            </a:r>
            <a:endParaRPr sz="2000">
              <a:solidFill>
                <a:srgbClr val="42DCA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" name="Google Shape;85;p13"/>
          <p:cNvSpPr txBox="1"/>
          <p:nvPr/>
        </p:nvSpPr>
        <p:spPr>
          <a:xfrm>
            <a:off x="75" y="3343375"/>
            <a:ext cx="6403500" cy="9444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19050">
              <a:srgbClr val="000000">
                <a:alpha val="85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Introdução ao Linux</a:t>
            </a:r>
            <a:endParaRPr sz="48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49" name="Google Shape;149;p22"/>
          <p:cNvSpPr txBox="1"/>
          <p:nvPr>
            <p:ph type="title"/>
          </p:nvPr>
        </p:nvSpPr>
        <p:spPr>
          <a:xfrm>
            <a:off x="51000" y="3346500"/>
            <a:ext cx="7160100" cy="96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Um pouco de História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55" name="Google Shape;155;p23"/>
          <p:cNvSpPr txBox="1"/>
          <p:nvPr>
            <p:ph type="title"/>
          </p:nvPr>
        </p:nvSpPr>
        <p:spPr>
          <a:xfrm>
            <a:off x="168025" y="182050"/>
            <a:ext cx="8205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Na década de 60</a:t>
            </a:r>
            <a:endParaRPr/>
          </a:p>
        </p:txBody>
      </p:sp>
      <p:sp>
        <p:nvSpPr>
          <p:cNvPr id="156" name="Google Shape;156;p23"/>
          <p:cNvSpPr txBox="1"/>
          <p:nvPr>
            <p:ph idx="1" type="body"/>
          </p:nvPr>
        </p:nvSpPr>
        <p:spPr>
          <a:xfrm>
            <a:off x="168025" y="1090475"/>
            <a:ext cx="8470500" cy="37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pt-BR"/>
              <a:t>Mainframes</a:t>
            </a:r>
            <a:endParaRPr/>
          </a:p>
          <a:p>
            <a:pPr indent="-3429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Computadores gigantescos</a:t>
            </a:r>
            <a:endParaRPr/>
          </a:p>
        </p:txBody>
      </p:sp>
      <p:pic>
        <p:nvPicPr>
          <p:cNvPr id="157" name="Google Shape;15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8175" y="2187750"/>
            <a:ext cx="4184276" cy="2650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63" name="Google Shape;163;p24"/>
          <p:cNvSpPr txBox="1"/>
          <p:nvPr>
            <p:ph type="title"/>
          </p:nvPr>
        </p:nvSpPr>
        <p:spPr>
          <a:xfrm>
            <a:off x="168025" y="182050"/>
            <a:ext cx="8205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Na década de 60</a:t>
            </a:r>
            <a:endParaRPr/>
          </a:p>
        </p:txBody>
      </p:sp>
      <p:sp>
        <p:nvSpPr>
          <p:cNvPr id="164" name="Google Shape;164;p24"/>
          <p:cNvSpPr txBox="1"/>
          <p:nvPr>
            <p:ph idx="1" type="body"/>
          </p:nvPr>
        </p:nvSpPr>
        <p:spPr>
          <a:xfrm>
            <a:off x="168025" y="1090475"/>
            <a:ext cx="8470500" cy="37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pt-BR"/>
              <a:t>Mainframes</a:t>
            </a:r>
            <a:endParaRPr/>
          </a:p>
          <a:p>
            <a:pPr indent="-3429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Computadores gigantescos</a:t>
            </a:r>
            <a:endParaRPr/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pt-BR"/>
              <a:t>Minicomputadores</a:t>
            </a:r>
            <a:endParaRPr/>
          </a:p>
          <a:p>
            <a:pPr indent="-3429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Computadores Menores</a:t>
            </a:r>
            <a:endParaRPr/>
          </a:p>
        </p:txBody>
      </p:sp>
      <p:pic>
        <p:nvPicPr>
          <p:cNvPr id="165" name="Google Shape;16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0927" y="2129388"/>
            <a:ext cx="3256499" cy="276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71" name="Google Shape;171;p25"/>
          <p:cNvSpPr txBox="1"/>
          <p:nvPr>
            <p:ph type="title"/>
          </p:nvPr>
        </p:nvSpPr>
        <p:spPr>
          <a:xfrm>
            <a:off x="168025" y="182050"/>
            <a:ext cx="8205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Na década de 60</a:t>
            </a:r>
            <a:endParaRPr/>
          </a:p>
        </p:txBody>
      </p:sp>
      <p:sp>
        <p:nvSpPr>
          <p:cNvPr id="172" name="Google Shape;172;p25"/>
          <p:cNvSpPr txBox="1"/>
          <p:nvPr>
            <p:ph idx="1" type="body"/>
          </p:nvPr>
        </p:nvSpPr>
        <p:spPr>
          <a:xfrm>
            <a:off x="168025" y="1090475"/>
            <a:ext cx="8470500" cy="37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pt-BR"/>
              <a:t>Mainframes</a:t>
            </a:r>
            <a:endParaRPr/>
          </a:p>
          <a:p>
            <a:pPr indent="-3429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Computadores gigantescos</a:t>
            </a:r>
            <a:endParaRPr/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pt-BR"/>
              <a:t>Minicomputadores</a:t>
            </a:r>
            <a:endParaRPr/>
          </a:p>
          <a:p>
            <a:pPr indent="-3429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Computadores Menores</a:t>
            </a:r>
            <a:endParaRPr/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pt-BR"/>
              <a:t>S.O. customizado</a:t>
            </a:r>
            <a:endParaRPr/>
          </a:p>
          <a:p>
            <a:pPr indent="-3429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Em Assembly! </a:t>
            </a:r>
            <a:r>
              <a:rPr b="1" lang="pt-BR">
                <a:latin typeface="Raleway"/>
                <a:ea typeface="Raleway"/>
                <a:cs typeface="Raleway"/>
                <a:sym typeface="Raleway"/>
              </a:rPr>
              <a:t>: o</a:t>
            </a:r>
            <a:endParaRPr/>
          </a:p>
        </p:txBody>
      </p:sp>
      <p:pic>
        <p:nvPicPr>
          <p:cNvPr id="173" name="Google Shape;17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7425" y="1855950"/>
            <a:ext cx="3298775" cy="2877800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5"/>
          <p:cNvSpPr txBox="1"/>
          <p:nvPr/>
        </p:nvSpPr>
        <p:spPr>
          <a:xfrm>
            <a:off x="5605825" y="4733750"/>
            <a:ext cx="1606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(</a:t>
            </a:r>
            <a:r>
              <a:rPr lang="pt-BR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60 + 10) - 14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80" name="Google Shape;180;p26"/>
          <p:cNvSpPr txBox="1"/>
          <p:nvPr>
            <p:ph type="title"/>
          </p:nvPr>
        </p:nvSpPr>
        <p:spPr>
          <a:xfrm>
            <a:off x="168025" y="182050"/>
            <a:ext cx="8205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Na década de 70</a:t>
            </a:r>
            <a:endParaRPr/>
          </a:p>
        </p:txBody>
      </p:sp>
      <p:sp>
        <p:nvSpPr>
          <p:cNvPr id="181" name="Google Shape;181;p26"/>
          <p:cNvSpPr txBox="1"/>
          <p:nvPr>
            <p:ph idx="1" type="body"/>
          </p:nvPr>
        </p:nvSpPr>
        <p:spPr>
          <a:xfrm>
            <a:off x="168025" y="1090475"/>
            <a:ext cx="8470500" cy="37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pt-BR"/>
              <a:t>Nasce o Unix no Bell Labs</a:t>
            </a:r>
            <a:endParaRPr/>
          </a:p>
          <a:p>
            <a:pPr indent="-3429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Feito em C</a:t>
            </a:r>
            <a:endParaRPr/>
          </a:p>
          <a:p>
            <a:pPr indent="-3429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Código fonte distribuído</a:t>
            </a:r>
            <a:br>
              <a:rPr lang="pt-BR"/>
            </a:br>
            <a:r>
              <a:rPr lang="pt-BR"/>
              <a:t>para universidades</a:t>
            </a:r>
            <a:endParaRPr/>
          </a:p>
          <a:p>
            <a:pPr indent="-3429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Simples e efetivo</a:t>
            </a:r>
            <a:endParaRPr/>
          </a:p>
          <a:p>
            <a:pPr indent="-3429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Tinha vários programas úteis</a:t>
            </a:r>
            <a:endParaRPr/>
          </a:p>
        </p:txBody>
      </p:sp>
      <p:pic>
        <p:nvPicPr>
          <p:cNvPr id="182" name="Google Shape;18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63625" y="2291488"/>
            <a:ext cx="3810000" cy="2371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88" name="Google Shape;188;p27"/>
          <p:cNvSpPr txBox="1"/>
          <p:nvPr>
            <p:ph type="title"/>
          </p:nvPr>
        </p:nvSpPr>
        <p:spPr>
          <a:xfrm>
            <a:off x="168025" y="182050"/>
            <a:ext cx="8205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Nas décadas de 80 e 90</a:t>
            </a:r>
            <a:endParaRPr/>
          </a:p>
        </p:txBody>
      </p:sp>
      <p:sp>
        <p:nvSpPr>
          <p:cNvPr id="189" name="Google Shape;189;p27"/>
          <p:cNvSpPr txBox="1"/>
          <p:nvPr>
            <p:ph idx="1" type="body"/>
          </p:nvPr>
        </p:nvSpPr>
        <p:spPr>
          <a:xfrm>
            <a:off x="168025" y="1090475"/>
            <a:ext cx="8470500" cy="37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pt-BR"/>
              <a:t>Tudo era proprietário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Richard Stallman - movimento</a:t>
            </a:r>
            <a:br>
              <a:rPr lang="pt-BR"/>
            </a:br>
            <a:r>
              <a:rPr lang="pt-BR"/>
              <a:t>do Software Livre (84)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Meta: criar um S.O. livre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Tudo pronto, menos o núcleo</a:t>
            </a:r>
            <a:endParaRPr/>
          </a:p>
        </p:txBody>
      </p:sp>
      <p:pic>
        <p:nvPicPr>
          <p:cNvPr id="190" name="Google Shape;19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0275" y="2537325"/>
            <a:ext cx="3533350" cy="235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96" name="Google Shape;196;p28"/>
          <p:cNvSpPr txBox="1"/>
          <p:nvPr>
            <p:ph type="title"/>
          </p:nvPr>
        </p:nvSpPr>
        <p:spPr>
          <a:xfrm>
            <a:off x="168025" y="182050"/>
            <a:ext cx="8205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Nas décadas de 80 e 90</a:t>
            </a:r>
            <a:endParaRPr/>
          </a:p>
        </p:txBody>
      </p:sp>
      <p:sp>
        <p:nvSpPr>
          <p:cNvPr id="197" name="Google Shape;197;p28"/>
          <p:cNvSpPr txBox="1"/>
          <p:nvPr>
            <p:ph idx="1" type="body"/>
          </p:nvPr>
        </p:nvSpPr>
        <p:spPr>
          <a:xfrm>
            <a:off x="168025" y="1090475"/>
            <a:ext cx="8470500" cy="37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pt-BR"/>
              <a:t>Tudo era proprietário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Richard Stallman - movimento</a:t>
            </a:r>
            <a:br>
              <a:rPr lang="pt-BR"/>
            </a:br>
            <a:r>
              <a:rPr lang="pt-BR"/>
              <a:t>do Software Livre (84)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Meta: criar um S.O. livre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Tudo pronto, menos o núcleo</a:t>
            </a:r>
            <a:endParaRPr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pt-BR"/>
              <a:t>Linus Torvalds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Cria um núcleo (92)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Cópia do Unix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Software Livre</a:t>
            </a:r>
            <a:endParaRPr/>
          </a:p>
        </p:txBody>
      </p:sp>
      <p:pic>
        <p:nvPicPr>
          <p:cNvPr id="198" name="Google Shape;19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3475" y="2488075"/>
            <a:ext cx="4169876" cy="23496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04" name="Google Shape;204;p29"/>
          <p:cNvSpPr txBox="1"/>
          <p:nvPr>
            <p:ph type="title"/>
          </p:nvPr>
        </p:nvSpPr>
        <p:spPr>
          <a:xfrm>
            <a:off x="51000" y="3346500"/>
            <a:ext cx="7160100" cy="96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Distribuições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10" name="Google Shape;210;p30"/>
          <p:cNvSpPr txBox="1"/>
          <p:nvPr>
            <p:ph type="title"/>
          </p:nvPr>
        </p:nvSpPr>
        <p:spPr>
          <a:xfrm>
            <a:off x="168025" y="182050"/>
            <a:ext cx="8205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Gnu/Linux</a:t>
            </a:r>
            <a:endParaRPr/>
          </a:p>
        </p:txBody>
      </p:sp>
      <p:sp>
        <p:nvSpPr>
          <p:cNvPr id="211" name="Google Shape;211;p30"/>
          <p:cNvSpPr txBox="1"/>
          <p:nvPr>
            <p:ph idx="1" type="body"/>
          </p:nvPr>
        </p:nvSpPr>
        <p:spPr>
          <a:xfrm>
            <a:off x="168025" y="1090475"/>
            <a:ext cx="8470500" cy="37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pt-BR"/>
              <a:t>Juntando os projetos: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Nasce o S.O. Linux, certo?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Sim e Não!</a:t>
            </a:r>
            <a:endParaRPr/>
          </a:p>
        </p:txBody>
      </p:sp>
      <p:pic>
        <p:nvPicPr>
          <p:cNvPr id="212" name="Google Shape;21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54975" y="2353775"/>
            <a:ext cx="4418649" cy="248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18" name="Google Shape;218;p31"/>
          <p:cNvSpPr txBox="1"/>
          <p:nvPr>
            <p:ph type="title"/>
          </p:nvPr>
        </p:nvSpPr>
        <p:spPr>
          <a:xfrm>
            <a:off x="168025" y="182050"/>
            <a:ext cx="8205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Gnu/Linux</a:t>
            </a:r>
            <a:endParaRPr/>
          </a:p>
        </p:txBody>
      </p:sp>
      <p:sp>
        <p:nvSpPr>
          <p:cNvPr id="219" name="Google Shape;219;p31"/>
          <p:cNvSpPr txBox="1"/>
          <p:nvPr>
            <p:ph idx="1" type="body"/>
          </p:nvPr>
        </p:nvSpPr>
        <p:spPr>
          <a:xfrm>
            <a:off x="168025" y="1090475"/>
            <a:ext cx="8470500" cy="37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pt-BR"/>
              <a:t>Juntando os projetos: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Nasce o S.O. Linux, certo?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Sim e Não!</a:t>
            </a:r>
            <a:endParaRPr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pt-BR"/>
              <a:t>É complicado…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Vários grupos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Várias opiniões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Várias </a:t>
            </a:r>
            <a:r>
              <a:rPr b="1" lang="pt-BR">
                <a:latin typeface="Raleway"/>
                <a:ea typeface="Raleway"/>
                <a:cs typeface="Raleway"/>
                <a:sym typeface="Raleway"/>
              </a:rPr>
              <a:t>distribuições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220" name="Google Shape;22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1425" y="2327575"/>
            <a:ext cx="5051026" cy="2335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1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14"/>
          <p:cNvSpPr txBox="1"/>
          <p:nvPr>
            <p:ph type="title"/>
          </p:nvPr>
        </p:nvSpPr>
        <p:spPr>
          <a:xfrm>
            <a:off x="1879800" y="2565975"/>
            <a:ext cx="7160100" cy="128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Link da Apresentação:</a:t>
            </a:r>
            <a:endParaRPr b="1" sz="2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https://github.com/GANESH-ICMC/Apresentacoes</a:t>
            </a:r>
            <a:endParaRPr b="1" sz="2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Aulas -&gt; PInG2021 -&gt; </a:t>
            </a:r>
            <a:r>
              <a:rPr b="1" lang="pt-BR" sz="2400">
                <a:latin typeface="Roboto"/>
                <a:ea typeface="Roboto"/>
                <a:cs typeface="Roboto"/>
                <a:sym typeface="Roboto"/>
              </a:rPr>
              <a:t>Linux -&gt; </a:t>
            </a:r>
            <a:r>
              <a:rPr b="1" lang="pt-BR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Aula01</a:t>
            </a:r>
            <a:endParaRPr b="1" sz="2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26" name="Google Shape;226;p32"/>
          <p:cNvSpPr txBox="1"/>
          <p:nvPr>
            <p:ph type="title"/>
          </p:nvPr>
        </p:nvSpPr>
        <p:spPr>
          <a:xfrm>
            <a:off x="168025" y="182050"/>
            <a:ext cx="8205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Distribuições</a:t>
            </a:r>
            <a:endParaRPr/>
          </a:p>
        </p:txBody>
      </p:sp>
      <p:sp>
        <p:nvSpPr>
          <p:cNvPr id="227" name="Google Shape;227;p32"/>
          <p:cNvSpPr txBox="1"/>
          <p:nvPr>
            <p:ph idx="1" type="body"/>
          </p:nvPr>
        </p:nvSpPr>
        <p:spPr>
          <a:xfrm>
            <a:off x="168025" y="1090475"/>
            <a:ext cx="8470500" cy="37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pt-BR"/>
              <a:t>Baseadas em Gnu/Linux</a:t>
            </a:r>
            <a:endParaRPr/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pt-BR">
                <a:latin typeface="Raleway Thin"/>
                <a:ea typeface="Raleway Thin"/>
                <a:cs typeface="Raleway Thin"/>
                <a:sym typeface="Raleway Thin"/>
              </a:rPr>
              <a:t>Têm abordagens diferentes</a:t>
            </a:r>
            <a:endParaRPr>
              <a:latin typeface="Raleway Thin"/>
              <a:ea typeface="Raleway Thin"/>
              <a:cs typeface="Raleway Thin"/>
              <a:sym typeface="Raleway Thin"/>
            </a:endParaRPr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Thin"/>
              <a:buChar char="●"/>
            </a:pPr>
            <a:r>
              <a:rPr lang="pt-BR">
                <a:latin typeface="Raleway Thin"/>
                <a:ea typeface="Raleway Thin"/>
                <a:cs typeface="Raleway Thin"/>
                <a:sym typeface="Raleway Thin"/>
              </a:rPr>
              <a:t>No geral, possuem mesmos</a:t>
            </a:r>
            <a:br>
              <a:rPr lang="pt-BR">
                <a:latin typeface="Raleway Thin"/>
                <a:ea typeface="Raleway Thin"/>
                <a:cs typeface="Raleway Thin"/>
                <a:sym typeface="Raleway Thin"/>
              </a:rPr>
            </a:br>
            <a:r>
              <a:rPr lang="pt-BR">
                <a:latin typeface="Raleway Thin"/>
                <a:ea typeface="Raleway Thin"/>
                <a:cs typeface="Raleway Thin"/>
                <a:sym typeface="Raleway Thin"/>
              </a:rPr>
              <a:t>programas/aplicações</a:t>
            </a:r>
            <a:endParaRPr>
              <a:latin typeface="Raleway Thin"/>
              <a:ea typeface="Raleway Thin"/>
              <a:cs typeface="Raleway Thin"/>
              <a:sym typeface="Raleway Thin"/>
            </a:endParaRPr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Thin"/>
              <a:buChar char="●"/>
            </a:pPr>
            <a:r>
              <a:rPr lang="pt-BR">
                <a:latin typeface="Raleway Thin"/>
                <a:ea typeface="Raleway Thin"/>
                <a:cs typeface="Raleway Thin"/>
                <a:sym typeface="Raleway Thin"/>
              </a:rPr>
              <a:t>As mais famosas são:</a:t>
            </a:r>
            <a:endParaRPr>
              <a:latin typeface="Raleway Thin"/>
              <a:ea typeface="Raleway Thin"/>
              <a:cs typeface="Raleway Thin"/>
              <a:sym typeface="Raleway Thin"/>
            </a:endParaRPr>
          </a:p>
        </p:txBody>
      </p:sp>
      <p:pic>
        <p:nvPicPr>
          <p:cNvPr id="228" name="Google Shape;22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86175" y="3040250"/>
            <a:ext cx="1365233" cy="1797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32"/>
          <p:cNvPicPr preferRelativeResize="0"/>
          <p:nvPr/>
        </p:nvPicPr>
        <p:blipFill rotWithShape="1">
          <a:blip r:embed="rId4">
            <a:alphaModFix/>
          </a:blip>
          <a:srcRect b="35573" l="0" r="3241" t="34866"/>
          <a:stretch/>
        </p:blipFill>
        <p:spPr>
          <a:xfrm>
            <a:off x="5943850" y="4051800"/>
            <a:ext cx="2572650" cy="785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51400" y="2612200"/>
            <a:ext cx="1705626" cy="1277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07025" y="1524750"/>
            <a:ext cx="1797525" cy="1797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3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347075" y="2174752"/>
            <a:ext cx="1441700" cy="144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38" name="Google Shape;238;p33"/>
          <p:cNvSpPr txBox="1"/>
          <p:nvPr>
            <p:ph type="title"/>
          </p:nvPr>
        </p:nvSpPr>
        <p:spPr>
          <a:xfrm>
            <a:off x="168025" y="182050"/>
            <a:ext cx="8205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Mas qual é o melhor S.O.???</a:t>
            </a:r>
            <a:endParaRPr/>
          </a:p>
        </p:txBody>
      </p:sp>
      <p:pic>
        <p:nvPicPr>
          <p:cNvPr id="239" name="Google Shape;23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2025" y="3521347"/>
            <a:ext cx="993425" cy="114187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33"/>
          <p:cNvPicPr preferRelativeResize="0"/>
          <p:nvPr/>
        </p:nvPicPr>
        <p:blipFill rotWithShape="1">
          <a:blip r:embed="rId4">
            <a:alphaModFix/>
          </a:blip>
          <a:srcRect b="35573" l="0" r="3241" t="34866"/>
          <a:stretch/>
        </p:blipFill>
        <p:spPr>
          <a:xfrm>
            <a:off x="6182715" y="4163934"/>
            <a:ext cx="1872013" cy="49929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15444" y="3249428"/>
            <a:ext cx="1241115" cy="8117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3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55494" y="2558625"/>
            <a:ext cx="1307985" cy="114187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3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203785" y="2971539"/>
            <a:ext cx="1049065" cy="9158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3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80075" y="2473375"/>
            <a:ext cx="2473650" cy="2473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3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602775" y="1197001"/>
            <a:ext cx="3154755" cy="1774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4"/>
          <p:cNvSpPr txBox="1"/>
          <p:nvPr>
            <p:ph type="title"/>
          </p:nvPr>
        </p:nvSpPr>
        <p:spPr>
          <a:xfrm>
            <a:off x="55550" y="2743700"/>
            <a:ext cx="6660000" cy="94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42DCA3"/>
                </a:solidFill>
              </a:rPr>
              <a:t>Ganesh</a:t>
            </a:r>
            <a:endParaRPr>
              <a:solidFill>
                <a:srgbClr val="42DCA3"/>
              </a:solidFill>
            </a:endParaRPr>
          </a:p>
        </p:txBody>
      </p:sp>
      <p:sp>
        <p:nvSpPr>
          <p:cNvPr id="251" name="Google Shape;251;p34"/>
          <p:cNvSpPr txBox="1"/>
          <p:nvPr>
            <p:ph idx="1" type="subTitle"/>
          </p:nvPr>
        </p:nvSpPr>
        <p:spPr>
          <a:xfrm>
            <a:off x="55550" y="3420900"/>
            <a:ext cx="7465200" cy="17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>
                <a:solidFill>
                  <a:schemeClr val="lt1"/>
                </a:solidFill>
              </a:rPr>
              <a:t>Grupo de Segurança da Informação</a:t>
            </a:r>
            <a:br>
              <a:rPr lang="pt-BR">
                <a:solidFill>
                  <a:schemeClr val="lt1"/>
                </a:solidFill>
              </a:rPr>
            </a:br>
            <a:r>
              <a:rPr lang="pt-BR">
                <a:solidFill>
                  <a:schemeClr val="lt1"/>
                </a:solidFill>
              </a:rPr>
              <a:t>ICMC / USP - São Carlos, SP</a:t>
            </a:r>
            <a:br>
              <a:rPr lang="pt-BR">
                <a:solidFill>
                  <a:schemeClr val="lt1"/>
                </a:solidFill>
              </a:rPr>
            </a:br>
            <a:r>
              <a:rPr lang="pt-BR">
                <a:solidFill>
                  <a:schemeClr val="lt1"/>
                </a:solidFill>
              </a:rPr>
              <a:t>ganesh.icmc.usp.br</a:t>
            </a:r>
            <a:br>
              <a:rPr lang="pt-BR">
                <a:solidFill>
                  <a:schemeClr val="lt1"/>
                </a:solidFill>
              </a:rPr>
            </a:br>
            <a:r>
              <a:rPr lang="pt-BR">
                <a:solidFill>
                  <a:schemeClr val="lt1"/>
                </a:solidFill>
              </a:rPr>
              <a:t>ganesh@icmc.usp.br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97" name="Google Shape;97;p15"/>
          <p:cNvSpPr txBox="1"/>
          <p:nvPr>
            <p:ph type="title"/>
          </p:nvPr>
        </p:nvSpPr>
        <p:spPr>
          <a:xfrm>
            <a:off x="815550" y="182050"/>
            <a:ext cx="46809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Índice</a:t>
            </a:r>
            <a:endParaRPr/>
          </a:p>
        </p:txBody>
      </p:sp>
      <p:sp>
        <p:nvSpPr>
          <p:cNvPr id="98" name="Google Shape;98;p15"/>
          <p:cNvSpPr txBox="1"/>
          <p:nvPr>
            <p:ph idx="1" type="body"/>
          </p:nvPr>
        </p:nvSpPr>
        <p:spPr>
          <a:xfrm>
            <a:off x="136875" y="1037425"/>
            <a:ext cx="4680900" cy="362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81000" lvl="0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pt-BR"/>
              <a:t>Sistema Operacional</a:t>
            </a:r>
            <a:endParaRPr/>
          </a:p>
          <a:p>
            <a:pPr indent="-381000" lvl="0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pt-BR"/>
              <a:t>História</a:t>
            </a:r>
            <a:endParaRPr/>
          </a:p>
          <a:p>
            <a:pPr indent="-381000" lvl="0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pt-BR"/>
              <a:t>Software Livre</a:t>
            </a:r>
            <a:endParaRPr/>
          </a:p>
          <a:p>
            <a:pPr indent="-381000" lvl="0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pt-BR"/>
              <a:t>Distribuições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04" name="Google Shape;104;p16"/>
          <p:cNvSpPr txBox="1"/>
          <p:nvPr>
            <p:ph type="title"/>
          </p:nvPr>
        </p:nvSpPr>
        <p:spPr>
          <a:xfrm>
            <a:off x="51000" y="3346500"/>
            <a:ext cx="7160100" cy="96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Sistema Operacional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10" name="Google Shape;110;p17"/>
          <p:cNvSpPr txBox="1"/>
          <p:nvPr>
            <p:ph type="title"/>
          </p:nvPr>
        </p:nvSpPr>
        <p:spPr>
          <a:xfrm>
            <a:off x="168025" y="182050"/>
            <a:ext cx="8205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Sistema Operacional</a:t>
            </a:r>
            <a:endParaRPr/>
          </a:p>
        </p:txBody>
      </p:sp>
      <p:sp>
        <p:nvSpPr>
          <p:cNvPr id="111" name="Google Shape;111;p17"/>
          <p:cNvSpPr txBox="1"/>
          <p:nvPr>
            <p:ph idx="1" type="body"/>
          </p:nvPr>
        </p:nvSpPr>
        <p:spPr>
          <a:xfrm>
            <a:off x="168025" y="1090475"/>
            <a:ext cx="8470500" cy="37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pt-BR"/>
              <a:t>O que é um Sistema Operacional?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De qual ponto de vista?</a:t>
            </a:r>
            <a:endParaRPr/>
          </a:p>
        </p:txBody>
      </p:sp>
      <p:pic>
        <p:nvPicPr>
          <p:cNvPr id="112" name="Google Shape;112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92675" y="2127925"/>
            <a:ext cx="1761325" cy="270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18" name="Google Shape;118;p18"/>
          <p:cNvSpPr txBox="1"/>
          <p:nvPr>
            <p:ph type="title"/>
          </p:nvPr>
        </p:nvSpPr>
        <p:spPr>
          <a:xfrm>
            <a:off x="168025" y="182050"/>
            <a:ext cx="8205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Sistema Operacional</a:t>
            </a:r>
            <a:endParaRPr/>
          </a:p>
        </p:txBody>
      </p:sp>
      <p:sp>
        <p:nvSpPr>
          <p:cNvPr id="119" name="Google Shape;119;p18"/>
          <p:cNvSpPr txBox="1"/>
          <p:nvPr>
            <p:ph idx="1" type="body"/>
          </p:nvPr>
        </p:nvSpPr>
        <p:spPr>
          <a:xfrm>
            <a:off x="168025" y="1090475"/>
            <a:ext cx="8470500" cy="37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pt-BR"/>
              <a:t>O que é um Sistema Operacional?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De qual ponto de vista?</a:t>
            </a:r>
            <a:endParaRPr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pt-BR"/>
              <a:t>Para o usuário: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Forma de interagir com o mundo digital</a:t>
            </a:r>
            <a:endParaRPr/>
          </a:p>
        </p:txBody>
      </p:sp>
      <p:pic>
        <p:nvPicPr>
          <p:cNvPr id="120" name="Google Shape;120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92675" y="2127925"/>
            <a:ext cx="1761325" cy="270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26" name="Google Shape;126;p19"/>
          <p:cNvSpPr txBox="1"/>
          <p:nvPr>
            <p:ph type="title"/>
          </p:nvPr>
        </p:nvSpPr>
        <p:spPr>
          <a:xfrm>
            <a:off x="168025" y="182050"/>
            <a:ext cx="8205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Sistema Operacional</a:t>
            </a:r>
            <a:endParaRPr/>
          </a:p>
        </p:txBody>
      </p:sp>
      <p:sp>
        <p:nvSpPr>
          <p:cNvPr id="127" name="Google Shape;127;p19"/>
          <p:cNvSpPr txBox="1"/>
          <p:nvPr>
            <p:ph idx="1" type="body"/>
          </p:nvPr>
        </p:nvSpPr>
        <p:spPr>
          <a:xfrm>
            <a:off x="168025" y="1090475"/>
            <a:ext cx="8470500" cy="37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pt-BR"/>
              <a:t>O que é um Sistema Operacional?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De qual ponto de vista?</a:t>
            </a:r>
            <a:endParaRPr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pt-BR"/>
              <a:t>Para o usuário: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Forma de interagir com o mundo digital</a:t>
            </a:r>
            <a:endParaRPr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pt-BR"/>
              <a:t>Para o software: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Portabilidade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Gerenciamento</a:t>
            </a:r>
            <a:endParaRPr/>
          </a:p>
        </p:txBody>
      </p:sp>
      <p:pic>
        <p:nvPicPr>
          <p:cNvPr id="128" name="Google Shape;128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92675" y="2127925"/>
            <a:ext cx="1761325" cy="270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34" name="Google Shape;134;p20"/>
          <p:cNvSpPr txBox="1"/>
          <p:nvPr>
            <p:ph type="title"/>
          </p:nvPr>
        </p:nvSpPr>
        <p:spPr>
          <a:xfrm>
            <a:off x="168025" y="182050"/>
            <a:ext cx="8205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Sistema Operacional</a:t>
            </a:r>
            <a:endParaRPr/>
          </a:p>
        </p:txBody>
      </p:sp>
      <p:sp>
        <p:nvSpPr>
          <p:cNvPr id="135" name="Google Shape;135;p20"/>
          <p:cNvSpPr txBox="1"/>
          <p:nvPr>
            <p:ph idx="1" type="body"/>
          </p:nvPr>
        </p:nvSpPr>
        <p:spPr>
          <a:xfrm>
            <a:off x="168025" y="1090475"/>
            <a:ext cx="8470500" cy="37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Para o Tannenbaum (gravem esse nome):</a:t>
            </a:r>
            <a:endParaRPr/>
          </a:p>
          <a:p>
            <a:pPr indent="-381000" lvl="0" marL="457200" rtl="0" algn="l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SzPts val="2400"/>
              <a:buChar char="●"/>
            </a:pPr>
            <a:r>
              <a:rPr lang="pt-BR"/>
              <a:t>Top-Down:</a:t>
            </a:r>
            <a:endParaRPr/>
          </a:p>
          <a:p>
            <a:pPr indent="-3429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Camada de </a:t>
            </a:r>
            <a:r>
              <a:rPr b="1" lang="pt-BR">
                <a:latin typeface="Raleway"/>
                <a:ea typeface="Raleway"/>
                <a:cs typeface="Raleway"/>
                <a:sym typeface="Raleway"/>
              </a:rPr>
              <a:t>Abstração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pt-BR"/>
              <a:t>Bottom-Up</a:t>
            </a:r>
            <a:r>
              <a:rPr lang="pt-BR"/>
              <a:t>:</a:t>
            </a:r>
            <a:endParaRPr/>
          </a:p>
          <a:p>
            <a:pPr indent="-3429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Gerenciamento de </a:t>
            </a:r>
            <a:r>
              <a:rPr b="1" lang="pt-BR">
                <a:latin typeface="Raleway"/>
                <a:ea typeface="Raleway"/>
                <a:cs typeface="Raleway"/>
                <a:sym typeface="Raleway"/>
              </a:rPr>
              <a:t>Recurso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36" name="Google Shape;136;p20"/>
          <p:cNvPicPr preferRelativeResize="0"/>
          <p:nvPr/>
        </p:nvPicPr>
        <p:blipFill rotWithShape="1">
          <a:blip r:embed="rId3">
            <a:alphaModFix/>
          </a:blip>
          <a:srcRect b="0" l="0" r="0" t="27891"/>
          <a:stretch/>
        </p:blipFill>
        <p:spPr>
          <a:xfrm>
            <a:off x="5567775" y="2346350"/>
            <a:ext cx="2245850" cy="2491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42" name="Google Shape;142;p21"/>
          <p:cNvSpPr txBox="1"/>
          <p:nvPr>
            <p:ph type="title"/>
          </p:nvPr>
        </p:nvSpPr>
        <p:spPr>
          <a:xfrm>
            <a:off x="906000" y="1399650"/>
            <a:ext cx="7332000" cy="234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Mas e o Windows?</a:t>
            </a:r>
            <a:endParaRPr/>
          </a:p>
        </p:txBody>
      </p:sp>
      <p:sp>
        <p:nvSpPr>
          <p:cNvPr id="143" name="Google Shape;143;p21"/>
          <p:cNvSpPr txBox="1"/>
          <p:nvPr/>
        </p:nvSpPr>
        <p:spPr>
          <a:xfrm>
            <a:off x="0" y="4437825"/>
            <a:ext cx="2369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Imagem por Okubax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ANESH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42DDA3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